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7030"/>
  </p:normalViewPr>
  <p:slideViewPr>
    <p:cSldViewPr snapToGrid="0" snapToObjects="1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Tuesday, March 22,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5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Tuesday, March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Tuesday, March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1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Tuesday, March 22,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3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Tuesday, March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6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Tuesday, March 22,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7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Tuesday, March 22,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Tuesday, March 22,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7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Tuesday, March 22,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6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Tuesday, March 22,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2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Tuesday, March 22,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Tuesday, March 22,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72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oi.org/10.1177/0278364914562237" TargetMode="External"/><Relationship Id="rId5" Type="http://schemas.openxmlformats.org/officeDocument/2006/relationships/hyperlink" Target="https://doi.org/10.3390/electronics8060613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ED693-35F1-0749-B131-4EAFD2A91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3854831"/>
            <a:ext cx="10586845" cy="2156581"/>
          </a:xfrm>
        </p:spPr>
        <p:txBody>
          <a:bodyPr anchor="t">
            <a:normAutofit/>
          </a:bodyPr>
          <a:lstStyle/>
          <a:p>
            <a:r>
              <a:rPr lang="en-IT" sz="4800" dirty="0"/>
              <a:t>LAB EXPERIENCE</a:t>
            </a:r>
            <a:br>
              <a:rPr lang="en-IT" sz="4800" dirty="0"/>
            </a:br>
            <a:r>
              <a:rPr lang="en-IT" sz="4000" dirty="0"/>
              <a:t>6G Connected Autonomous Vehicles</a:t>
            </a:r>
            <a:endParaRPr lang="en-IT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FFA41B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EDBFB418-8B67-79E0-1A1E-D9A204100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41" r="-1" b="1007"/>
          <a:stretch/>
        </p:blipFill>
        <p:spPr>
          <a:xfrm>
            <a:off x="422145" y="10"/>
            <a:ext cx="11082529" cy="359901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FA4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FA4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70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A985-8329-7E42-BD88-C074A0A3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79" y="0"/>
            <a:ext cx="10543032" cy="1325563"/>
          </a:xfrm>
        </p:spPr>
        <p:txBody>
          <a:bodyPr/>
          <a:lstStyle/>
          <a:p>
            <a:r>
              <a:rPr lang="en-IT" dirty="0"/>
              <a:t>Hystory of Autonomous Vehicles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EAA81-9950-FC42-8D49-ABED72529C0A}"/>
              </a:ext>
            </a:extLst>
          </p:cNvPr>
          <p:cNvSpPr txBox="1"/>
          <p:nvPr/>
        </p:nvSpPr>
        <p:spPr>
          <a:xfrm>
            <a:off x="3047338" y="3242346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BBE81-C631-314B-BD67-A2F7A7FAFEDF}"/>
              </a:ext>
            </a:extLst>
          </p:cNvPr>
          <p:cNvSpPr txBox="1"/>
          <p:nvPr/>
        </p:nvSpPr>
        <p:spPr>
          <a:xfrm>
            <a:off x="3047338" y="3242346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T" dirty="0"/>
          </a:p>
        </p:txBody>
      </p:sp>
      <p:pic>
        <p:nvPicPr>
          <p:cNvPr id="11" name="Picture 10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0D0DCA7-7314-1046-9772-30ABDBAB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9" y="1360481"/>
            <a:ext cx="11415679" cy="45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9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44EB-8272-AF45-9BE4-318CFBEF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0"/>
            <a:ext cx="10543032" cy="1325563"/>
          </a:xfrm>
        </p:spPr>
        <p:txBody>
          <a:bodyPr/>
          <a:lstStyle/>
          <a:p>
            <a:r>
              <a:rPr lang="en-IT" dirty="0"/>
              <a:t>SAE Levels of Automation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19A1D00-45E9-D645-B98D-75292E6D6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72" y="1755356"/>
            <a:ext cx="10963656" cy="422730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B9FFF2-AF6C-AA40-B6FF-500A0EBBA7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59056" y="1581734"/>
            <a:ext cx="1847273" cy="44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A067-B414-2B45-AF4E-B8E66B91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39" y="0"/>
            <a:ext cx="10543032" cy="1325563"/>
          </a:xfrm>
        </p:spPr>
        <p:txBody>
          <a:bodyPr/>
          <a:lstStyle/>
          <a:p>
            <a:r>
              <a:rPr lang="en-IT" dirty="0"/>
              <a:t>Basic Physical Ecosystem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B8D4B01-B14C-0041-988D-EECC8BF32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077" y="1256306"/>
            <a:ext cx="6093960" cy="53955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D7B4A-AB5E-0C4F-91F4-D8FBB916E59D}"/>
              </a:ext>
            </a:extLst>
          </p:cNvPr>
          <p:cNvSpPr txBox="1"/>
          <p:nvPr/>
        </p:nvSpPr>
        <p:spPr>
          <a:xfrm>
            <a:off x="695589" y="1841763"/>
            <a:ext cx="4870244" cy="46321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T" sz="2400" dirty="0"/>
              <a:t>Vehicle sensing capabilities: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T" dirty="0"/>
              <a:t>Global Positioning System (GPS)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T" b="1" dirty="0"/>
              <a:t>R</a:t>
            </a:r>
            <a:r>
              <a:rPr lang="en-GB" b="1" dirty="0"/>
              <a:t>a</a:t>
            </a:r>
            <a:r>
              <a:rPr lang="en-IT" b="1" dirty="0"/>
              <a:t>dio Detection and Ranging (RADAR)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T" b="1" dirty="0"/>
              <a:t>Light Detection and Ranging (LIDAR)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T" b="1" dirty="0"/>
              <a:t>Camera – Video-based detection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T" dirty="0"/>
              <a:t>Ultrasonic sensors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T" dirty="0"/>
              <a:t>Central processing unit (Computer)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T" dirty="0"/>
              <a:t>Communication interface</a:t>
            </a:r>
          </a:p>
        </p:txBody>
      </p:sp>
    </p:spTree>
    <p:extLst>
      <p:ext uri="{BB962C8B-B14F-4D97-AF65-F5344CB8AC3E}">
        <p14:creationId xmlns:p14="http://schemas.microsoft.com/office/powerpoint/2010/main" val="11678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D576-FFEC-3245-8823-62704F88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-15218"/>
            <a:ext cx="10543032" cy="1325563"/>
          </a:xfrm>
        </p:spPr>
        <p:txBody>
          <a:bodyPr/>
          <a:lstStyle/>
          <a:p>
            <a:r>
              <a:rPr lang="en-IT" dirty="0"/>
              <a:t>What is Imaging?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B042-21F6-824B-AFF7-0EE9A5FF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960929"/>
            <a:ext cx="10543031" cy="4206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600" dirty="0"/>
              <a:t>Ability to “perceive” the environment at a distance using propagating waves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3044724-3102-874F-B87E-781666FB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09" y="1404361"/>
            <a:ext cx="10206182" cy="497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9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1980-82D1-3B4B-8FD7-10BFEEEC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0"/>
            <a:ext cx="10543032" cy="1325563"/>
          </a:xfrm>
        </p:spPr>
        <p:txBody>
          <a:bodyPr/>
          <a:lstStyle/>
          <a:p>
            <a:r>
              <a:rPr lang="en-IT" dirty="0"/>
              <a:t>LIDAR working principles</a:t>
            </a:r>
          </a:p>
        </p:txBody>
      </p:sp>
      <p:pic>
        <p:nvPicPr>
          <p:cNvPr id="1028" name="Picture 4" descr="cheap lidar, kit rplidar 360 laser scanner, what do you think about ?">
            <a:extLst>
              <a:ext uri="{FF2B5EF4-FFF2-40B4-BE49-F238E27FC236}">
                <a16:creationId xmlns:a16="http://schemas.microsoft.com/office/drawing/2014/main" id="{E6F96EEE-5186-6F45-B893-82AFE17C1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58" y="1196255"/>
            <a:ext cx="8201342" cy="470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nse Sweep 360 Degree Scanning LIDAR — Cool Components">
            <a:extLst>
              <a:ext uri="{FF2B5EF4-FFF2-40B4-BE49-F238E27FC236}">
                <a16:creationId xmlns:a16="http://schemas.microsoft.com/office/drawing/2014/main" id="{14A3B7FB-3379-5F4F-81D8-36E95049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81844"/>
            <a:ext cx="3863109" cy="38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4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8F3B-C922-D849-8431-5014E2DF4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33" y="0"/>
            <a:ext cx="10543032" cy="1325563"/>
          </a:xfrm>
        </p:spPr>
        <p:txBody>
          <a:bodyPr/>
          <a:lstStyle/>
          <a:p>
            <a:r>
              <a:rPr lang="en-IT" dirty="0"/>
              <a:t>Typical scan using Lidar</a:t>
            </a:r>
          </a:p>
        </p:txBody>
      </p:sp>
      <p:pic>
        <p:nvPicPr>
          <p:cNvPr id="2050" name="Picture 2" descr="Cos'è il LiDAR e come funziona? Oggi è in fase di sviluppo ma si diffonderà">
            <a:extLst>
              <a:ext uri="{FF2B5EF4-FFF2-40B4-BE49-F238E27FC236}">
                <a16:creationId xmlns:a16="http://schemas.microsoft.com/office/drawing/2014/main" id="{C70B7A31-9056-624A-A5B4-E31EF3CE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75" y="1300195"/>
            <a:ext cx="5575444" cy="423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9E3B8C-C3F6-A341-B56A-2B6EC442AD92}"/>
              </a:ext>
            </a:extLst>
          </p:cNvPr>
          <p:cNvSpPr txBox="1"/>
          <p:nvPr/>
        </p:nvSpPr>
        <p:spPr>
          <a:xfrm>
            <a:off x="3849553" y="569609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3D LIDAR</a:t>
            </a:r>
          </a:p>
        </p:txBody>
      </p:sp>
      <p:pic>
        <p:nvPicPr>
          <p:cNvPr id="7" name="Picture 6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EA35722C-D142-DB42-8603-09B97EC9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788" y="1300195"/>
            <a:ext cx="4074996" cy="4247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B283F7-F624-C945-879D-7E8B54A3C0B8}"/>
              </a:ext>
            </a:extLst>
          </p:cNvPr>
          <p:cNvSpPr txBox="1"/>
          <p:nvPr/>
        </p:nvSpPr>
        <p:spPr>
          <a:xfrm>
            <a:off x="9393542" y="569609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2D LIDAR</a:t>
            </a:r>
          </a:p>
        </p:txBody>
      </p:sp>
    </p:spTree>
    <p:extLst>
      <p:ext uri="{BB962C8B-B14F-4D97-AF65-F5344CB8AC3E}">
        <p14:creationId xmlns:p14="http://schemas.microsoft.com/office/powerpoint/2010/main" val="211352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7D57-7F4E-174A-85F1-FC674D7D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0"/>
            <a:ext cx="10543032" cy="1325563"/>
          </a:xfrm>
        </p:spPr>
        <p:txBody>
          <a:bodyPr/>
          <a:lstStyle/>
          <a:p>
            <a:r>
              <a:rPr lang="en-IT" dirty="0"/>
              <a:t>Proposed problem</a:t>
            </a:r>
          </a:p>
        </p:txBody>
      </p:sp>
      <p:pic>
        <p:nvPicPr>
          <p:cNvPr id="4" name="aaa">
            <a:hlinkClick r:id="" action="ppaction://media"/>
            <a:extLst>
              <a:ext uri="{FF2B5EF4-FFF2-40B4-BE49-F238E27FC236}">
                <a16:creationId xmlns:a16="http://schemas.microsoft.com/office/drawing/2014/main" id="{2F154625-1A31-BF4D-B713-37F6A32F8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861" t="14440" r="8751" b="10037"/>
          <a:stretch/>
        </p:blipFill>
        <p:spPr>
          <a:xfrm>
            <a:off x="329858" y="2064287"/>
            <a:ext cx="6562823" cy="3186168"/>
          </a:xfrm>
          <a:prstGeom prst="rect">
            <a:avLst/>
          </a:prstGeom>
        </p:spPr>
      </p:pic>
      <p:pic>
        <p:nvPicPr>
          <p:cNvPr id="5" name="Immagine 2" descr="Immagine che contiene testo, esterni, strada, cielo&#10;&#10;Descrizione generata automaticamente">
            <a:extLst>
              <a:ext uri="{FF2B5EF4-FFF2-40B4-BE49-F238E27FC236}">
                <a16:creationId xmlns:a16="http://schemas.microsoft.com/office/drawing/2014/main" id="{1B2A06FB-3FB5-764D-B804-F536AF1484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r="14308" b="26276"/>
          <a:stretch/>
        </p:blipFill>
        <p:spPr>
          <a:xfrm>
            <a:off x="7889674" y="3874236"/>
            <a:ext cx="3569474" cy="2316827"/>
          </a:xfrm>
          <a:prstGeom prst="rect">
            <a:avLst/>
          </a:prstGeom>
        </p:spPr>
      </p:pic>
      <p:pic>
        <p:nvPicPr>
          <p:cNvPr id="6" name="Immagine 12">
            <a:extLst>
              <a:ext uri="{FF2B5EF4-FFF2-40B4-BE49-F238E27FC236}">
                <a16:creationId xmlns:a16="http://schemas.microsoft.com/office/drawing/2014/main" id="{C3578318-0DF1-F343-A070-ACF9968A2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99" y="1026512"/>
            <a:ext cx="3701449" cy="24024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99B13F2-58B0-3241-86B9-890F118C9727}"/>
              </a:ext>
            </a:extLst>
          </p:cNvPr>
          <p:cNvSpPr/>
          <p:nvPr/>
        </p:nvSpPr>
        <p:spPr>
          <a:xfrm>
            <a:off x="8415727" y="5250455"/>
            <a:ext cx="1192696" cy="310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FCA858-B467-1540-82D3-4D483DE0082F}"/>
              </a:ext>
            </a:extLst>
          </p:cNvPr>
          <p:cNvSpPr/>
          <p:nvPr/>
        </p:nvSpPr>
        <p:spPr>
          <a:xfrm rot="5136474">
            <a:off x="9363257" y="1776984"/>
            <a:ext cx="1192696" cy="310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F5DFCB-2D82-CC43-BE93-00DC735640C2}"/>
              </a:ext>
            </a:extLst>
          </p:cNvPr>
          <p:cNvCxnSpPr>
            <a:stCxn id="7" idx="0"/>
            <a:endCxn id="8" idx="6"/>
          </p:cNvCxnSpPr>
          <p:nvPr/>
        </p:nvCxnSpPr>
        <p:spPr>
          <a:xfrm flipV="1">
            <a:off x="9012075" y="2526631"/>
            <a:ext cx="993199" cy="272382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5A914-2781-1E47-8100-081AD2CB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0"/>
            <a:ext cx="10543032" cy="1325563"/>
          </a:xfrm>
        </p:spPr>
        <p:txBody>
          <a:bodyPr/>
          <a:lstStyle/>
          <a:p>
            <a:r>
              <a:rPr lang="en-IT" dirty="0"/>
              <a:t>Possible outcome</a:t>
            </a:r>
          </a:p>
        </p:txBody>
      </p:sp>
      <p:pic>
        <p:nvPicPr>
          <p:cNvPr id="4" name="f8ceec0a40675b1bdfdad700fccbe2d1-CloudflareStream-f8ceec0a40675b1bdfdad700fccbe2d1-hls-286" descr="f8ceec0a40675b1bdfdad700fccbe2d1-CloudflareStream-f8ceec0a40675b1bdfdad700fccbe2d1-hls-286">
            <a:hlinkClick r:id="" action="ppaction://media"/>
            <a:extLst>
              <a:ext uri="{FF2B5EF4-FFF2-40B4-BE49-F238E27FC236}">
                <a16:creationId xmlns:a16="http://schemas.microsoft.com/office/drawing/2014/main" id="{1A2EF82D-A495-0A4F-AFB7-0A483B5FC9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9418" y="915510"/>
            <a:ext cx="8276060" cy="4657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138A6-DBBB-AD40-B834-DBE4BE6195D4}"/>
              </a:ext>
            </a:extLst>
          </p:cNvPr>
          <p:cNvSpPr txBox="1"/>
          <p:nvPr/>
        </p:nvSpPr>
        <p:spPr>
          <a:xfrm>
            <a:off x="0" y="6211669"/>
            <a:ext cx="119138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900" dirty="0"/>
              <a:t>[1] </a:t>
            </a:r>
            <a:r>
              <a:rPr lang="en-GB" sz="900" dirty="0"/>
              <a:t>Ren, R.; Fu, H.; Wu, M. “Large-Scale Outdoor SLAM Based on 2D Lidar”. </a:t>
            </a:r>
            <a:r>
              <a:rPr lang="en-GB" sz="900" i="1" dirty="0"/>
              <a:t>Electronics</a:t>
            </a:r>
            <a:r>
              <a:rPr lang="en-GB" sz="900" dirty="0"/>
              <a:t> </a:t>
            </a:r>
            <a:r>
              <a:rPr lang="en-GB" sz="900" b="1" dirty="0"/>
              <a:t>2019</a:t>
            </a:r>
            <a:r>
              <a:rPr lang="en-GB" sz="900" dirty="0"/>
              <a:t>, </a:t>
            </a:r>
            <a:r>
              <a:rPr lang="en-GB" sz="900" i="1" dirty="0"/>
              <a:t>8</a:t>
            </a:r>
            <a:r>
              <a:rPr lang="en-GB" sz="900" dirty="0"/>
              <a:t>, 613. </a:t>
            </a:r>
            <a:r>
              <a:rPr lang="en-GB" sz="900" dirty="0">
                <a:hlinkClick r:id="rId5"/>
              </a:rPr>
              <a:t>https://doi.org/10.3390/electronics8060613</a:t>
            </a:r>
            <a:endParaRPr lang="en-GB" sz="900" dirty="0"/>
          </a:p>
          <a:p>
            <a:r>
              <a:rPr lang="en-GB" sz="900" dirty="0"/>
              <a:t>[2] Wang DZ, Posner I, Newman P. “Model-free detection and tracking of dynamic objects with 2D lidar,” </a:t>
            </a:r>
            <a:r>
              <a:rPr lang="en-GB" sz="900" i="1" dirty="0"/>
              <a:t>The International Journal of Robotics Research</a:t>
            </a:r>
            <a:r>
              <a:rPr lang="en-GB" sz="900" dirty="0"/>
              <a:t>.  2015;34(7):1039-1063. doi:</a:t>
            </a:r>
            <a:r>
              <a:rPr lang="en-GB" sz="900" dirty="0">
                <a:hlinkClick r:id="rId6"/>
              </a:rPr>
              <a:t>10.1177/0278364914562237</a:t>
            </a:r>
            <a:endParaRPr lang="en-GB" sz="900" dirty="0"/>
          </a:p>
          <a:p>
            <a:r>
              <a:rPr lang="en-GB" sz="900" dirty="0"/>
              <a:t>[3] A. N. </a:t>
            </a:r>
            <a:r>
              <a:rPr lang="en-GB" sz="900" dirty="0" err="1"/>
              <a:t>Catapang</a:t>
            </a:r>
            <a:r>
              <a:rPr lang="en-GB" sz="900" dirty="0"/>
              <a:t> and M. Ramos, "Obstacle detection using a 2D LIDAR system for an Autonomous Vehicle," </a:t>
            </a:r>
            <a:r>
              <a:rPr lang="en-GB" sz="900" i="1" dirty="0"/>
              <a:t>2016 6th IEEE International Conference on Control System, Computing and Engineering (ICCSCE)</a:t>
            </a:r>
            <a:r>
              <a:rPr lang="en-GB" sz="900" dirty="0"/>
              <a:t>, 2016, pp. 441-445</a:t>
            </a:r>
            <a:endParaRPr lang="en-IT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36543-7B2D-F846-8ABC-A53C09A4218E}"/>
              </a:ext>
            </a:extLst>
          </p:cNvPr>
          <p:cNvSpPr txBox="1"/>
          <p:nvPr/>
        </p:nvSpPr>
        <p:spPr>
          <a:xfrm>
            <a:off x="0" y="594757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7466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ante">
      <a:majorFont>
        <a:latin typeface="Georgia Pro"/>
        <a:ea typeface=""/>
        <a:cs typeface=""/>
      </a:majorFont>
      <a:minorFont>
        <a:latin typeface="Georgi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215</Words>
  <Application>Microsoft Macintosh PowerPoint</Application>
  <PresentationFormat>Widescreen</PresentationFormat>
  <Paragraphs>24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Dante (Headings)2</vt:lpstr>
      <vt:lpstr>Georgia Pro</vt:lpstr>
      <vt:lpstr>Helvetica Neue Medium</vt:lpstr>
      <vt:lpstr>Wingdings 2</vt:lpstr>
      <vt:lpstr>OffsetVTI</vt:lpstr>
      <vt:lpstr>LAB EXPERIENCE 6G Connected Autonomous Vehicles</vt:lpstr>
      <vt:lpstr>Hystory of Autonomous Vehicles</vt:lpstr>
      <vt:lpstr>SAE Levels of Automation</vt:lpstr>
      <vt:lpstr>Basic Physical Ecosystem</vt:lpstr>
      <vt:lpstr>What is Imaging?</vt:lpstr>
      <vt:lpstr>LIDAR working principles</vt:lpstr>
      <vt:lpstr>Typical scan using Lidar</vt:lpstr>
      <vt:lpstr>Proposed problem</vt:lpstr>
      <vt:lpstr>Possible outcome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EXPERIENCE 6G Connected Autonomous Vehicles</dc:title>
  <dc:creator>Marouan Mizmizi</dc:creator>
  <cp:lastModifiedBy>Marouan Mizmizi</cp:lastModifiedBy>
  <cp:revision>1</cp:revision>
  <dcterms:created xsi:type="dcterms:W3CDTF">2022-03-22T10:22:56Z</dcterms:created>
  <dcterms:modified xsi:type="dcterms:W3CDTF">2022-03-22T15:00:28Z</dcterms:modified>
</cp:coreProperties>
</file>